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8"/>
  </p:notesMasterIdLst>
  <p:sldIdLst>
    <p:sldId id="256" r:id="rId2"/>
    <p:sldId id="288" r:id="rId3"/>
    <p:sldId id="287" r:id="rId4"/>
    <p:sldId id="267" r:id="rId5"/>
    <p:sldId id="266" r:id="rId6"/>
    <p:sldId id="289" r:id="rId7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9"/>
      <p:bold r:id="rId10"/>
      <p:italic r:id="rId11"/>
      <p:boldItalic r:id="rId12"/>
    </p:embeddedFont>
    <p:embeddedFont>
      <p:font typeface="Permanent Marker" panose="020B0604020202020204" charset="0"/>
      <p:regular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FFF2280-24A2-4B40-A7AB-1A53C67F123D}">
  <a:tblStyle styleId="{AFFF2280-24A2-4B40-A7AB-1A53C67F123D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0748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295550" y="2655750"/>
            <a:ext cx="65528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re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295550" y="2655750"/>
            <a:ext cx="65528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295550" y="2655750"/>
            <a:ext cx="65528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re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557300" y="2187325"/>
            <a:ext cx="60293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57300" y="3558146"/>
            <a:ext cx="6029399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1pPr>
            <a:lvl2pPr lvl="1" algn="ctr" rtl="0">
              <a:spcBef>
                <a:spcPts val="0"/>
              </a:spcBef>
              <a:buClr>
                <a:srgbClr val="2C343B"/>
              </a:buClr>
              <a:buNone/>
              <a:defRPr/>
            </a:lvl2pPr>
            <a:lvl3pPr lvl="2" algn="ctr" rtl="0">
              <a:spcBef>
                <a:spcPts val="0"/>
              </a:spcBef>
              <a:buClr>
                <a:srgbClr val="2C343B"/>
              </a:buClr>
              <a:buNone/>
              <a:defRPr/>
            </a:lvl3pPr>
            <a:lvl4pPr lvl="3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4pPr>
            <a:lvl5pPr lvl="4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5pPr>
            <a:lvl6pPr lvl="5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6pPr>
            <a:lvl7pPr lvl="6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7pPr>
            <a:lvl8pPr lvl="7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8pPr>
            <a:lvl9pPr lvl="8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557300" y="2187325"/>
            <a:ext cx="60293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557300" y="3558146"/>
            <a:ext cx="6029399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1pPr>
            <a:lvl2pPr lvl="1" algn="ctr" rtl="0">
              <a:spcBef>
                <a:spcPts val="0"/>
              </a:spcBef>
              <a:buClr>
                <a:srgbClr val="2C343B"/>
              </a:buClr>
              <a:buNone/>
              <a:defRPr/>
            </a:lvl2pPr>
            <a:lvl3pPr lvl="2" algn="ctr" rtl="0">
              <a:spcBef>
                <a:spcPts val="0"/>
              </a:spcBef>
              <a:buClr>
                <a:srgbClr val="2C343B"/>
              </a:buClr>
              <a:buNone/>
              <a:defRPr/>
            </a:lvl3pPr>
            <a:lvl4pPr lvl="3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4pPr>
            <a:lvl5pPr lvl="4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5pPr>
            <a:lvl6pPr lvl="5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6pPr>
            <a:lvl7pPr lvl="6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7pPr>
            <a:lvl8pPr lvl="7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8pPr>
            <a:lvl9pPr lvl="8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557300" y="2187325"/>
            <a:ext cx="60293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557300" y="3558146"/>
            <a:ext cx="6029399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1pPr>
            <a:lvl2pPr lvl="1" algn="ctr" rtl="0">
              <a:spcBef>
                <a:spcPts val="0"/>
              </a:spcBef>
              <a:buClr>
                <a:srgbClr val="2C343B"/>
              </a:buClr>
              <a:buNone/>
              <a:defRPr/>
            </a:lvl2pPr>
            <a:lvl3pPr lvl="2" algn="ctr" rtl="0">
              <a:spcBef>
                <a:spcPts val="0"/>
              </a:spcBef>
              <a:buClr>
                <a:srgbClr val="2C343B"/>
              </a:buClr>
              <a:buNone/>
              <a:defRPr/>
            </a:lvl3pPr>
            <a:lvl4pPr lvl="3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4pPr>
            <a:lvl5pPr lvl="4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5pPr>
            <a:lvl6pPr lvl="5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6pPr>
            <a:lvl7pPr lvl="6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7pPr>
            <a:lvl8pPr lvl="7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8pPr>
            <a:lvl9pPr lvl="8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re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104300" y="3034800"/>
            <a:ext cx="6935400" cy="1093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buSzPct val="100000"/>
              <a:defRPr sz="2400" i="1"/>
            </a:lvl4pPr>
            <a:lvl5pPr lvl="4" algn="ctr" rtl="0">
              <a:spcBef>
                <a:spcPts val="0"/>
              </a:spcBef>
              <a:buSzPct val="100000"/>
              <a:defRPr sz="2400" i="1"/>
            </a:lvl5pPr>
            <a:lvl6pPr lvl="5" algn="ctr" rtl="0">
              <a:spcBef>
                <a:spcPts val="0"/>
              </a:spcBef>
              <a:buSzPct val="100000"/>
              <a:defRPr sz="2400" i="1"/>
            </a:lvl6pPr>
            <a:lvl7pPr lvl="6" algn="ctr" rtl="0">
              <a:spcBef>
                <a:spcPts val="0"/>
              </a:spcBef>
              <a:buSzPct val="100000"/>
              <a:defRPr sz="2400" i="1"/>
            </a:lvl7pPr>
            <a:lvl8pPr lvl="7" algn="ctr" rtl="0">
              <a:spcBef>
                <a:spcPts val="0"/>
              </a:spcBef>
              <a:buSzPct val="100000"/>
              <a:defRPr sz="2400" i="1"/>
            </a:lvl8pPr>
            <a:lvl9pPr lvl="8" algn="ctr" rtl="0">
              <a:spcBef>
                <a:spcPts val="0"/>
              </a:spcBef>
              <a:buSzPct val="100000"/>
              <a:defRPr sz="2400" i="1"/>
            </a:lvl9pPr>
          </a:lstStyle>
          <a:p>
            <a:endParaRPr/>
          </a:p>
        </p:txBody>
      </p:sp>
      <p:sp>
        <p:nvSpPr>
          <p:cNvPr id="28" name="Shape 28"/>
          <p:cNvSpPr txBox="1"/>
          <p:nvPr/>
        </p:nvSpPr>
        <p:spPr>
          <a:xfrm>
            <a:off x="3593400" y="1322830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0198A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04300" y="3034800"/>
            <a:ext cx="6935400" cy="1093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buSzPct val="100000"/>
              <a:defRPr sz="2400" i="1"/>
            </a:lvl4pPr>
            <a:lvl5pPr lvl="4" algn="ctr" rtl="0">
              <a:spcBef>
                <a:spcPts val="0"/>
              </a:spcBef>
              <a:buSzPct val="100000"/>
              <a:defRPr sz="2400" i="1"/>
            </a:lvl5pPr>
            <a:lvl6pPr lvl="5" algn="ctr" rtl="0">
              <a:spcBef>
                <a:spcPts val="0"/>
              </a:spcBef>
              <a:buSzPct val="100000"/>
              <a:defRPr sz="2400" i="1"/>
            </a:lvl6pPr>
            <a:lvl7pPr lvl="6" algn="ctr" rtl="0">
              <a:spcBef>
                <a:spcPts val="0"/>
              </a:spcBef>
              <a:buSzPct val="100000"/>
              <a:defRPr sz="2400" i="1"/>
            </a:lvl7pPr>
            <a:lvl8pPr lvl="7" algn="ctr" rtl="0">
              <a:spcBef>
                <a:spcPts val="0"/>
              </a:spcBef>
              <a:buSzPct val="100000"/>
              <a:defRPr sz="2400" i="1"/>
            </a:lvl8pPr>
            <a:lvl9pPr lvl="8" algn="ctr" rtl="0">
              <a:spcBef>
                <a:spcPts val="0"/>
              </a:spcBef>
              <a:buSzPct val="100000"/>
              <a:defRPr sz="2400" i="1"/>
            </a:lvl9pPr>
          </a:lstStyle>
          <a:p>
            <a:endParaRPr/>
          </a:p>
        </p:txBody>
      </p:sp>
      <p:sp>
        <p:nvSpPr>
          <p:cNvPr id="31" name="Shape 31"/>
          <p:cNvSpPr txBox="1"/>
          <p:nvPr/>
        </p:nvSpPr>
        <p:spPr>
          <a:xfrm>
            <a:off x="3593400" y="1711768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F5A5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911700" y="1600200"/>
            <a:ext cx="7320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11700" y="1600200"/>
            <a:ext cx="7320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859CB1"/>
              </a:buClr>
              <a:buSzPct val="100000"/>
              <a:buFont typeface="Source Sans Pro"/>
              <a:buChar char="▸"/>
              <a:defRPr sz="3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859CB1"/>
              </a:buClr>
              <a:buSzPct val="100000"/>
              <a:buFont typeface="Source Sans Pro"/>
              <a:buChar char="○"/>
              <a:defRPr sz="24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859CB1"/>
              </a:buClr>
              <a:buSzPct val="100000"/>
              <a:buFont typeface="Source Sans Pro"/>
              <a:buChar char="■"/>
              <a:defRPr sz="24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●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○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■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●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○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■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1259632" y="2026516"/>
            <a:ext cx="6552899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Гендерные </a:t>
            </a:r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стереотипы: </a:t>
            </a:r>
            <a:r>
              <a:rPr lang="ru-RU" sz="4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содержание, классификация и функции</a:t>
            </a:r>
            <a:endParaRPr lang="en" sz="40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6645" y="6146140"/>
            <a:ext cx="213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КазНУ</a:t>
            </a:r>
            <a:r>
              <a:rPr lang="ru-RU" dirty="0" smtClean="0"/>
              <a:t> им. аль-</a:t>
            </a:r>
            <a:r>
              <a:rPr lang="ru-RU" dirty="0" err="1" smtClean="0"/>
              <a:t>Фараби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2018 год 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³ÐµÐ½Ð´ÐµÑ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85900"/>
            <a:ext cx="43204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300" y="2204864"/>
            <a:ext cx="6029399" cy="1546500"/>
          </a:xfrm>
        </p:spPr>
        <p:txBody>
          <a:bodyPr/>
          <a:lstStyle/>
          <a:p>
            <a:r>
              <a:rPr lang="ru-RU" sz="4000" b="1" dirty="0" smtClean="0">
                <a:latin typeface="Cambria" panose="02040503050406030204" pitchFamily="18" charset="0"/>
              </a:rPr>
              <a:t>Стереотип</a:t>
            </a:r>
            <a:endParaRPr lang="ru-RU" sz="4000" b="1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430287">
            <a:off x="5013628" y="753884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относительно устойчивый и упрощенный образ социальной группы, человека, события или явления. 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 rot="21201558">
            <a:off x="4629884" y="5175274"/>
            <a:ext cx="4390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готовая схема восприятия, позволяет человеку сократить время реагирования на изменяющиеся условия окружающего мира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 rot="21103613">
            <a:off x="524083" y="954551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от др.-греч. </a:t>
            </a:r>
            <a:r>
              <a:rPr lang="el-GR" sz="1800" dirty="0"/>
              <a:t>στερεός — </a:t>
            </a:r>
            <a:r>
              <a:rPr lang="ru-RU" sz="1800" dirty="0" smtClean="0"/>
              <a:t>объёмный</a:t>
            </a:r>
            <a:r>
              <a:rPr lang="ru-RU" sz="1800" dirty="0"/>
              <a:t> + </a:t>
            </a:r>
            <a:r>
              <a:rPr lang="el-GR" sz="1800" dirty="0"/>
              <a:t>τύπος — </a:t>
            </a:r>
            <a:r>
              <a:rPr lang="ru-RU" sz="1800" u="sng" dirty="0"/>
              <a:t>отпечаток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 rot="448334">
            <a:off x="271031" y="4221577"/>
            <a:ext cx="42895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изначально — монолитная печатная форма, копия с типографского набора или клише, используемая для печатных машин.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9049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300" y="2276872"/>
            <a:ext cx="6029399" cy="1546500"/>
          </a:xfrm>
        </p:spPr>
        <p:txBody>
          <a:bodyPr/>
          <a:lstStyle/>
          <a:p>
            <a:r>
              <a:rPr lang="ru-RU" sz="4000" b="1" dirty="0" smtClean="0">
                <a:latin typeface="Cambria" panose="02040503050406030204" pitchFamily="18" charset="0"/>
              </a:rPr>
              <a:t>Гендерные </a:t>
            </a:r>
            <a:br>
              <a:rPr lang="ru-RU" sz="4000" b="1" dirty="0" smtClean="0">
                <a:latin typeface="Cambria" panose="02040503050406030204" pitchFamily="18" charset="0"/>
              </a:rPr>
            </a:br>
            <a:r>
              <a:rPr lang="ru-RU" sz="4000" b="1" dirty="0" smtClean="0">
                <a:latin typeface="Cambria" panose="02040503050406030204" pitchFamily="18" charset="0"/>
              </a:rPr>
              <a:t>стереотипы </a:t>
            </a:r>
            <a:endParaRPr lang="ru-RU" sz="4000" b="1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112166">
            <a:off x="355500" y="332656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отражают представления о </a:t>
            </a:r>
            <a:r>
              <a:rPr lang="ru-RU" sz="1800" i="1" dirty="0"/>
              <a:t>мужественности</a:t>
            </a:r>
            <a:r>
              <a:rPr lang="ru-RU" sz="1800" dirty="0"/>
              <a:t> — </a:t>
            </a:r>
            <a:r>
              <a:rPr lang="ru-RU" sz="1800" i="1" dirty="0"/>
              <a:t>женственности </a:t>
            </a:r>
            <a:r>
              <a:rPr lang="ru-RU" sz="1800" dirty="0"/>
              <a:t>и касаются прежде всего антропометрических </a:t>
            </a:r>
            <a:r>
              <a:rPr lang="ru-RU" sz="1800" dirty="0" smtClean="0"/>
              <a:t>характеристик (половые).</a:t>
            </a:r>
            <a:r>
              <a:rPr lang="ru-RU" sz="1800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 rot="350822">
            <a:off x="232513" y="401847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стандартизированные модели восприятия, целеполагания, а также поведения человека, в зависимости от принятых в данной культуре норм и правил жизнедеятельности представителей определенного пола.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 rot="245462">
            <a:off x="4860031" y="107058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упорядоченные, детерминированные культурой «картинки мира» в голове человека, которые экономят его усилия при восприятии сложных социальных объектов и защищают его ценности, позиции и права. </a:t>
            </a:r>
          </a:p>
        </p:txBody>
      </p:sp>
      <p:sp>
        <p:nvSpPr>
          <p:cNvPr id="7" name="Прямоугольник 6"/>
          <p:cNvSpPr/>
          <p:nvPr/>
        </p:nvSpPr>
        <p:spPr>
          <a:xfrm rot="21395125">
            <a:off x="4510172" y="514815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«устойчивые программы восприятия, целеполагания, а также поведения человека, в зависимости от принятых в данной культуре норм и правил жизнедеятельности представителей определенного пола» </a:t>
            </a:r>
          </a:p>
        </p:txBody>
      </p:sp>
    </p:spTree>
    <p:extLst>
      <p:ext uri="{BB962C8B-B14F-4D97-AF65-F5344CB8AC3E}">
        <p14:creationId xmlns:p14="http://schemas.microsoft.com/office/powerpoint/2010/main" val="402005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Stereotype classification </a:t>
            </a:r>
            <a:endParaRPr lang="en" dirty="0"/>
          </a:p>
        </p:txBody>
      </p:sp>
      <p:sp>
        <p:nvSpPr>
          <p:cNvPr id="170" name="Shape 170"/>
          <p:cNvSpPr/>
          <p:nvPr/>
        </p:nvSpPr>
        <p:spPr>
          <a:xfrm>
            <a:off x="3306849" y="1412776"/>
            <a:ext cx="2495399" cy="2495399"/>
          </a:xfrm>
          <a:prstGeom prst="ellipse">
            <a:avLst/>
          </a:prstGeom>
          <a:solidFill>
            <a:srgbClr val="0198AD">
              <a:alpha val="26150"/>
            </a:srgbClr>
          </a:solidFill>
          <a:ln w="28575" cap="rnd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ru-RU" sz="1800" b="1" dirty="0" smtClean="0">
                <a:latin typeface="Cambria" panose="02040503050406030204" pitchFamily="18" charset="0"/>
              </a:rPr>
              <a:t>II группа </a:t>
            </a:r>
            <a:r>
              <a:rPr lang="ru-RU" sz="1800" b="1" dirty="0">
                <a:latin typeface="Cambria" panose="02040503050406030204" pitchFamily="18" charset="0"/>
              </a:rPr>
              <a:t>– стереотипы о личностных качествах характера, определяющих поведение мужчин и женщин</a:t>
            </a:r>
            <a:endParaRPr lang="en" sz="1800" b="1" dirty="0">
              <a:solidFill>
                <a:srgbClr val="FFFFFF"/>
              </a:solidFill>
              <a:latin typeface="Cambria" panose="02040503050406030204" pitchFamily="18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1055771" y="1412776"/>
            <a:ext cx="2495399" cy="2495399"/>
          </a:xfrm>
          <a:prstGeom prst="ellipse">
            <a:avLst/>
          </a:prstGeom>
          <a:solidFill>
            <a:srgbClr val="0198AD">
              <a:alpha val="26150"/>
            </a:srgbClr>
          </a:solidFill>
          <a:ln w="28575" cap="rnd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ru-RU" sz="1800" b="1" dirty="0" smtClean="0">
                <a:latin typeface="Cambria" panose="02040503050406030204" pitchFamily="18" charset="0"/>
              </a:rPr>
              <a:t>I группа </a:t>
            </a:r>
            <a:r>
              <a:rPr lang="ru-RU" sz="1800" b="1" dirty="0">
                <a:latin typeface="Cambria" panose="02040503050406030204" pitchFamily="18" charset="0"/>
              </a:rPr>
              <a:t>– стереотипы внешнего проявления мужественности и женственности</a:t>
            </a:r>
            <a:endParaRPr lang="en" sz="1800" b="1" dirty="0">
              <a:solidFill>
                <a:srgbClr val="FFFFFF"/>
              </a:solidFill>
              <a:latin typeface="Cambria" panose="02040503050406030204" pitchFamily="18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5592828" y="1412776"/>
            <a:ext cx="2495399" cy="2495399"/>
          </a:xfrm>
          <a:prstGeom prst="ellipse">
            <a:avLst/>
          </a:prstGeom>
          <a:solidFill>
            <a:srgbClr val="0198AD">
              <a:alpha val="26150"/>
            </a:srgbClr>
          </a:solidFill>
          <a:ln w="28575" cap="rnd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ru-RU" sz="1800" b="1" dirty="0" smtClean="0">
                <a:latin typeface="Cambria" panose="02040503050406030204" pitchFamily="18" charset="0"/>
              </a:rPr>
              <a:t>III группа </a:t>
            </a:r>
            <a:r>
              <a:rPr lang="ru-RU" sz="1800" b="1" dirty="0">
                <a:latin typeface="Cambria" panose="02040503050406030204" pitchFamily="18" charset="0"/>
              </a:rPr>
              <a:t>– стереотипы о роли и разделении труда в семье</a:t>
            </a:r>
            <a:endParaRPr lang="en" sz="1800" b="1" dirty="0">
              <a:solidFill>
                <a:srgbClr val="FFFFFF"/>
              </a:solidFill>
              <a:latin typeface="Cambria" panose="02040503050406030204" pitchFamily="18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" name="Shape 170"/>
          <p:cNvSpPr/>
          <p:nvPr/>
        </p:nvSpPr>
        <p:spPr>
          <a:xfrm>
            <a:off x="2195736" y="3501008"/>
            <a:ext cx="2495399" cy="2495399"/>
          </a:xfrm>
          <a:prstGeom prst="ellipse">
            <a:avLst/>
          </a:prstGeom>
          <a:solidFill>
            <a:srgbClr val="0198AD">
              <a:alpha val="26150"/>
            </a:srgbClr>
          </a:solidFill>
          <a:ln w="28575" cap="rnd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ru-RU" sz="1800" b="1" dirty="0" smtClean="0">
                <a:latin typeface="Cambria" panose="02040503050406030204" pitchFamily="18" charset="0"/>
              </a:rPr>
              <a:t>IV группа </a:t>
            </a:r>
            <a:r>
              <a:rPr lang="ru-RU" sz="1800" b="1" dirty="0">
                <a:latin typeface="Cambria" panose="02040503050406030204" pitchFamily="18" charset="0"/>
              </a:rPr>
              <a:t>– стереотипы о профессиональной роли</a:t>
            </a:r>
            <a:endParaRPr lang="en" sz="1800" b="1" dirty="0">
              <a:solidFill>
                <a:srgbClr val="FFFFFF"/>
              </a:solidFill>
              <a:latin typeface="Cambria" panose="02040503050406030204" pitchFamily="18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Shape 172"/>
          <p:cNvSpPr/>
          <p:nvPr/>
        </p:nvSpPr>
        <p:spPr>
          <a:xfrm>
            <a:off x="4481715" y="3501008"/>
            <a:ext cx="2495399" cy="2495399"/>
          </a:xfrm>
          <a:prstGeom prst="ellipse">
            <a:avLst/>
          </a:prstGeom>
          <a:solidFill>
            <a:srgbClr val="0198AD">
              <a:alpha val="26150"/>
            </a:srgbClr>
          </a:solidFill>
          <a:ln w="28575" cap="rnd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ru-RU" sz="1800" b="1" dirty="0" smtClean="0">
                <a:latin typeface="Cambria" panose="02040503050406030204" pitchFamily="18" charset="0"/>
              </a:rPr>
              <a:t>V группа </a:t>
            </a:r>
            <a:r>
              <a:rPr lang="ru-RU" sz="1800" b="1" dirty="0">
                <a:latin typeface="Cambria" panose="02040503050406030204" pitchFamily="18" charset="0"/>
              </a:rPr>
              <a:t>– стереотипы об отношении к ЗОЖ и красоте</a:t>
            </a:r>
            <a:endParaRPr lang="en" sz="1800" b="1" dirty="0">
              <a:solidFill>
                <a:srgbClr val="FFFFFF"/>
              </a:solidFill>
              <a:latin typeface="Cambria" panose="02040503050406030204" pitchFamily="18" charset="0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3288" y="118373"/>
            <a:ext cx="2297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3600" dirty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functions</a:t>
            </a:r>
            <a:endParaRPr lang="en" sz="3600" dirty="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924944"/>
            <a:ext cx="21194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ambria" panose="02040503050406030204" pitchFamily="18" charset="0"/>
                <a:cs typeface="Adobe Gurmukhi" pitchFamily="50" charset="0"/>
              </a:rPr>
              <a:t>ОБЪЯСНИТЕЛЬНАЯ</a:t>
            </a:r>
            <a:endParaRPr lang="ru-RU" sz="1600" b="1" dirty="0">
              <a:latin typeface="Cambria" panose="02040503050406030204" pitchFamily="18" charset="0"/>
              <a:cs typeface="Adobe Gurmukhi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0279" y="1748363"/>
            <a:ext cx="1830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ambria" panose="02040503050406030204" pitchFamily="18" charset="0"/>
                <a:cs typeface="Adobe Gurmukhi" pitchFamily="50" charset="0"/>
              </a:rPr>
              <a:t>РЕГУЛЯТИВНАЯ </a:t>
            </a:r>
            <a:endParaRPr lang="ru-RU" sz="1600" b="1" dirty="0">
              <a:latin typeface="Cambria" panose="02040503050406030204" pitchFamily="18" charset="0"/>
              <a:cs typeface="Adobe Gurmukhi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9086" y="3594502"/>
            <a:ext cx="2544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ambria" panose="02040503050406030204" pitchFamily="18" charset="0"/>
                <a:cs typeface="Adobe Gurmukhi" pitchFamily="50" charset="0"/>
              </a:rPr>
              <a:t>ДИФФЕРЕНЦИРУЮЩАЯ</a:t>
            </a:r>
            <a:endParaRPr lang="ru-RU" sz="1600" b="1" dirty="0">
              <a:latin typeface="Cambria" panose="02040503050406030204" pitchFamily="18" charset="0"/>
              <a:cs typeface="Adobe Gurmukhi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928" y="5301208"/>
            <a:ext cx="2375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ambria" panose="02040503050406030204" pitchFamily="18" charset="0"/>
                <a:cs typeface="Adobe Gurmukhi" pitchFamily="50" charset="0"/>
              </a:rPr>
              <a:t>РЕТРНАСЛЯЦИОННАЯ</a:t>
            </a:r>
            <a:endParaRPr lang="ru-RU" sz="1600" b="1" dirty="0">
              <a:latin typeface="Cambria" panose="02040503050406030204" pitchFamily="18" charset="0"/>
              <a:cs typeface="Adobe Gurmukhi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0712" y="2348880"/>
            <a:ext cx="1340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ambria" panose="02040503050406030204" pitchFamily="18" charset="0"/>
                <a:cs typeface="Adobe Gurmukhi" pitchFamily="50" charset="0"/>
              </a:rPr>
              <a:t>ЗАЩИТНАЯ</a:t>
            </a:r>
            <a:endParaRPr lang="ru-RU" sz="1600" b="1" dirty="0">
              <a:latin typeface="Cambria" panose="02040503050406030204" pitchFamily="18" charset="0"/>
              <a:cs typeface="Adobe Gurmukhi" pitchFamily="50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964163"/>
      </p:ext>
    </p:extLst>
  </p:cSld>
  <p:clrMapOvr>
    <a:masterClrMapping/>
  </p:clrMapOvr>
</p:sld>
</file>

<file path=ppt/theme/theme1.xml><?xml version="1.0" encoding="utf-8"?>
<a:theme xmlns:a="http://schemas.openxmlformats.org/drawingml/2006/main" name="T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192</Words>
  <Application>Microsoft Office PowerPoint</Application>
  <PresentationFormat>Экран (4:3)</PresentationFormat>
  <Paragraphs>26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Cambria</vt:lpstr>
      <vt:lpstr>Adobe Gurmukhi</vt:lpstr>
      <vt:lpstr>Permanent Marker</vt:lpstr>
      <vt:lpstr>Source Sans Pro</vt:lpstr>
      <vt:lpstr>Timon template</vt:lpstr>
      <vt:lpstr>Гендерные стереотипы: содержание, классификация и функции</vt:lpstr>
      <vt:lpstr>Стереотип</vt:lpstr>
      <vt:lpstr>Гендерные  стереотипы </vt:lpstr>
      <vt:lpstr>Stereotype classification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Админ</cp:lastModifiedBy>
  <cp:revision>8</cp:revision>
  <dcterms:modified xsi:type="dcterms:W3CDTF">2018-10-09T18:10:22Z</dcterms:modified>
</cp:coreProperties>
</file>